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sldIdLst>
    <p:sldId id="260" r:id="rId5"/>
    <p:sldId id="271" r:id="rId6"/>
    <p:sldId id="275" r:id="rId7"/>
    <p:sldId id="272" r:id="rId8"/>
    <p:sldId id="261" r:id="rId9"/>
    <p:sldId id="262" r:id="rId10"/>
    <p:sldId id="270" r:id="rId11"/>
    <p:sldId id="27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6" r:id="rId20"/>
    <p:sldId id="277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76199" autoAdjust="0"/>
  </p:normalViewPr>
  <p:slideViewPr>
    <p:cSldViewPr>
      <p:cViewPr varScale="1">
        <p:scale>
          <a:sx n="55" d="100"/>
          <a:sy n="55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C8C237-E3E4-4035-861A-85D801C96E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00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1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89C02-101C-412D-BE37-18EA4054E7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2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89C02-101C-412D-BE37-18EA4054E7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2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89C02-101C-412D-BE37-18EA4054E7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2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86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99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8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77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8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89C02-101C-412D-BE37-18EA4054E7E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50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89C02-101C-412D-BE37-18EA4054E7E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5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10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5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89C02-101C-412D-BE37-18EA4054E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2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89C02-101C-412D-BE37-18EA4054E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4C41D7-D075-4DD6-B0AE-8DC95151C4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91354C-540D-453C-B3EF-80175900F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C15795-1181-4160-BC43-37A28F48F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3E4FD7-24C3-42B2-9118-390A5011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F4D707-5F27-4BE3-9100-B1939D0FC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C48614-EED3-4090-9886-5BFE6AF5D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A5BCCC-C2C9-401A-A3CD-139232BF9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10DB94-C413-4205-B66E-B45957C11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F2DD4D-15C2-458E-9601-8F2BEA333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53A56D-7420-4518-9B0E-EFBEDDB93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A5FE81-21E2-4555-81D9-0CA1F5BB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265209F2-F92C-4950-B0FF-27991D5179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-16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Univers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zsmith@luminafoundation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1524000"/>
            <a:ext cx="86868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7000" dirty="0" smtClean="0">
                <a:solidFill>
                  <a:schemeClr val="tx2"/>
                </a:solidFill>
                <a:latin typeface="Univers" pitchFamily="34" charset="0"/>
              </a:rPr>
              <a:t>Developing New Models of Student Financial Support</a:t>
            </a:r>
          </a:p>
          <a:p>
            <a:pPr eaLnBrk="1" hangingPunct="1">
              <a:lnSpc>
                <a:spcPct val="80000"/>
              </a:lnSpc>
            </a:pPr>
            <a:endParaRPr lang="en-US" sz="7000" b="1" dirty="0">
              <a:solidFill>
                <a:schemeClr val="tx2"/>
              </a:solidFill>
              <a:latin typeface="Univers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29606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Univers" pitchFamily="34" charset="0"/>
              </a:rPr>
              <a:t>COSUAA Conference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Univers" pitchFamily="34" charset="0"/>
              </a:rPr>
              <a:t>May 7, 2013</a:t>
            </a:r>
            <a:endParaRPr lang="en-US" dirty="0">
              <a:solidFill>
                <a:schemeClr val="bg2"/>
              </a:solidFill>
              <a:latin typeface="Univers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4800" y="419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1500" dirty="0">
                <a:solidFill>
                  <a:srgbClr val="E58E1A"/>
                </a:solidFill>
                <a:latin typeface="Univers" pitchFamily="34" charset="0"/>
              </a:rPr>
              <a:t>Presented by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239000" y="381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1600" dirty="0">
                <a:solidFill>
                  <a:srgbClr val="E58E1A"/>
                </a:solidFill>
                <a:latin typeface="Univers" pitchFamily="34" charset="0"/>
              </a:rPr>
              <a:t>7</a:t>
            </a:r>
            <a:r>
              <a:rPr lang="en-US" sz="1600" dirty="0" smtClean="0">
                <a:solidFill>
                  <a:srgbClr val="E58E1A"/>
                </a:solidFill>
                <a:latin typeface="Univers" pitchFamily="34" charset="0"/>
              </a:rPr>
              <a:t> May 2013</a:t>
            </a:r>
            <a:endParaRPr lang="en-US" sz="700" dirty="0">
              <a:solidFill>
                <a:srgbClr val="E58E1A"/>
              </a:solidFill>
              <a:latin typeface="Univers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04800" y="464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chemeClr val="tx2"/>
                </a:solidFill>
                <a:latin typeface="Univers" pitchFamily="34" charset="0"/>
              </a:rPr>
              <a:t>Zakiya Smith</a:t>
            </a:r>
            <a:endParaRPr lang="en-US" sz="3600" b="1" dirty="0">
              <a:solidFill>
                <a:schemeClr val="tx2"/>
              </a:solidFill>
              <a:latin typeface="Univers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04800" y="5105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2"/>
                </a:solidFill>
                <a:latin typeface="Univers" pitchFamily="34" charset="0"/>
              </a:rPr>
              <a:t>Strategy Director</a:t>
            </a:r>
            <a:r>
              <a:rPr lang="en-US" dirty="0">
                <a:solidFill>
                  <a:schemeClr val="tx2"/>
                </a:solidFill>
                <a:latin typeface="Univers" pitchFamily="34" charset="0"/>
              </a:rPr>
              <a:t>, </a:t>
            </a:r>
            <a:r>
              <a:rPr lang="en-US" dirty="0" smtClean="0">
                <a:solidFill>
                  <a:schemeClr val="tx2"/>
                </a:solidFill>
                <a:latin typeface="Univers" pitchFamily="34" charset="0"/>
              </a:rPr>
              <a:t>Lumina Foundation</a:t>
            </a:r>
            <a:endParaRPr lang="en-US" dirty="0">
              <a:solidFill>
                <a:schemeClr val="tx2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Design 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sz="3600" u="sng" dirty="0" smtClean="0">
                <a:ea typeface="Calibri"/>
                <a:cs typeface="Times New Roman"/>
              </a:rPr>
              <a:t>Make </a:t>
            </a:r>
            <a:r>
              <a:rPr lang="en-US" sz="3600" u="sng" dirty="0">
                <a:ea typeface="Calibri"/>
                <a:cs typeface="Times New Roman"/>
              </a:rPr>
              <a:t>college more affordable for low-income </a:t>
            </a:r>
            <a:r>
              <a:rPr lang="en-US" sz="3600" u="sng" dirty="0" smtClean="0">
                <a:ea typeface="Calibri"/>
                <a:cs typeface="Times New Roman"/>
              </a:rPr>
              <a:t>students</a:t>
            </a: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endParaRPr lang="en-US" dirty="0" smtClean="0">
              <a:ea typeface="Calibri"/>
              <a:cs typeface="Times New Roman"/>
            </a:endParaRP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a typeface="Calibri"/>
                <a:cs typeface="Times New Roman"/>
              </a:rPr>
              <a:t>Family </a:t>
            </a:r>
            <a:r>
              <a:rPr lang="en-US" dirty="0">
                <a:ea typeface="Calibri"/>
                <a:cs typeface="Times New Roman"/>
              </a:rPr>
              <a:t>income should not be a barrier </a:t>
            </a:r>
            <a:r>
              <a:rPr lang="en-US" dirty="0" smtClean="0">
                <a:ea typeface="Calibri"/>
                <a:cs typeface="Times New Roman"/>
              </a:rPr>
              <a:t>to enrolling </a:t>
            </a:r>
            <a:r>
              <a:rPr lang="en-US" dirty="0">
                <a:ea typeface="Calibri"/>
                <a:cs typeface="Times New Roman"/>
              </a:rPr>
              <a:t>in or completing college. </a:t>
            </a:r>
            <a:r>
              <a:rPr lang="en-US" dirty="0" smtClean="0">
                <a:ea typeface="Calibri"/>
                <a:cs typeface="Times New Roman"/>
              </a:rPr>
              <a:t>Subsidies should </a:t>
            </a:r>
            <a:r>
              <a:rPr lang="en-US" dirty="0" smtClean="0">
                <a:ea typeface="Calibri"/>
                <a:cs typeface="Times New Roman"/>
              </a:rPr>
              <a:t>be prioritized on </a:t>
            </a:r>
            <a:r>
              <a:rPr lang="en-US" dirty="0" smtClean="0">
                <a:ea typeface="Calibri"/>
                <a:cs typeface="Times New Roman"/>
              </a:rPr>
              <a:t>needy (low-income) </a:t>
            </a:r>
            <a:r>
              <a:rPr lang="en-US" dirty="0">
                <a:ea typeface="Calibri"/>
                <a:cs typeface="Times New Roman"/>
              </a:rPr>
              <a:t>students. </a:t>
            </a: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endParaRPr lang="en-US" dirty="0" smtClean="0">
              <a:ea typeface="Calibri"/>
              <a:cs typeface="Times New Roman"/>
            </a:endParaRP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a typeface="Calibri"/>
                <a:cs typeface="Times New Roman"/>
              </a:rPr>
              <a:t>Responsible </a:t>
            </a:r>
            <a:r>
              <a:rPr lang="en-US" dirty="0">
                <a:ea typeface="Calibri"/>
                <a:cs typeface="Times New Roman"/>
              </a:rPr>
              <a:t>student loan debt should not be a deterrent to enrollment or </a:t>
            </a:r>
            <a:r>
              <a:rPr lang="en-US" dirty="0" smtClean="0">
                <a:ea typeface="Calibri"/>
                <a:cs typeface="Times New Roman"/>
              </a:rPr>
              <a:t>completion—student </a:t>
            </a:r>
            <a:r>
              <a:rPr lang="en-US" dirty="0">
                <a:ea typeface="Calibri"/>
                <a:cs typeface="Times New Roman"/>
              </a:rPr>
              <a:t>loans should be easy to repay, and default should not be </a:t>
            </a:r>
            <a:r>
              <a:rPr lang="en-US" dirty="0" smtClean="0">
                <a:ea typeface="Calibri"/>
                <a:cs typeface="Times New Roman"/>
              </a:rPr>
              <a:t>common.</a:t>
            </a:r>
          </a:p>
          <a:p>
            <a:pPr marL="40005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ea typeface="Calibri"/>
              <a:cs typeface="Times New Roman"/>
            </a:endParaRP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a typeface="Calibri"/>
                <a:cs typeface="Times New Roman"/>
              </a:rPr>
              <a:t>Aid </a:t>
            </a:r>
            <a:r>
              <a:rPr lang="en-US" dirty="0">
                <a:ea typeface="Calibri"/>
                <a:cs typeface="Times New Roman"/>
              </a:rPr>
              <a:t>should be flexible enough to meet unique needs that may come up throughout a student’s term. </a:t>
            </a:r>
          </a:p>
          <a:p>
            <a:pPr marL="40005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u="sng" dirty="0" smtClean="0">
              <a:latin typeface="Cambria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EA85FF3E-4265-4C0E-BA5E-7BDAA149A8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Design 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3000" u="sng" dirty="0" smtClean="0">
                <a:ea typeface="Calibri"/>
                <a:cs typeface="Times New Roman"/>
              </a:rPr>
              <a:t>Make the cost of college more predictable and transparent</a:t>
            </a: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endParaRPr lang="en-US" sz="800" dirty="0" smtClean="0">
              <a:ea typeface="Calibri"/>
              <a:cs typeface="Times New Roman"/>
            </a:endParaRP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endParaRPr lang="en-US" sz="1900" dirty="0" smtClean="0">
              <a:ea typeface="Calibri"/>
              <a:cs typeface="Times New Roman"/>
            </a:endParaRP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a typeface="Calibri"/>
                <a:cs typeface="Times New Roman"/>
              </a:rPr>
              <a:t>Students </a:t>
            </a:r>
            <a:r>
              <a:rPr lang="en-US" dirty="0">
                <a:ea typeface="Calibri"/>
                <a:cs typeface="Times New Roman"/>
              </a:rPr>
              <a:t>and families should be provided with clear information on which to make decisions about enrolling in college. </a:t>
            </a:r>
            <a:r>
              <a:rPr lang="en-US" dirty="0" smtClean="0">
                <a:ea typeface="Calibri"/>
                <a:cs typeface="Times New Roman"/>
              </a:rPr>
              <a:t> </a:t>
            </a:r>
          </a:p>
          <a:p>
            <a:pPr marL="40005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200" dirty="0">
              <a:ea typeface="Calibri"/>
              <a:cs typeface="Times New Roman"/>
            </a:endParaRPr>
          </a:p>
          <a:p>
            <a:pPr marL="1257300" lvl="2" indent="-4572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a typeface="Calibri"/>
                <a:cs typeface="Times New Roman"/>
              </a:rPr>
              <a:t>Information </a:t>
            </a:r>
            <a:r>
              <a:rPr lang="en-US" dirty="0">
                <a:ea typeface="Calibri"/>
                <a:cs typeface="Times New Roman"/>
              </a:rPr>
              <a:t>should be structured in such a way that students are encouraged to choose a college where they are likely to complete a timely manner, with a high quality </a:t>
            </a:r>
            <a:r>
              <a:rPr lang="en-US" dirty="0" smtClean="0">
                <a:ea typeface="Calibri"/>
                <a:cs typeface="Times New Roman"/>
              </a:rPr>
              <a:t>credential.</a:t>
            </a: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endParaRPr lang="en-US" dirty="0" smtClean="0">
              <a:ea typeface="Calibri"/>
              <a:cs typeface="Times New Roman"/>
            </a:endParaRPr>
          </a:p>
          <a:p>
            <a:pPr marL="857250" lvl="1" indent="-457200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a typeface="Calibri"/>
                <a:cs typeface="Times New Roman"/>
              </a:rPr>
              <a:t>Students </a:t>
            </a:r>
            <a:r>
              <a:rPr lang="en-US" dirty="0">
                <a:ea typeface="Calibri"/>
                <a:cs typeface="Times New Roman"/>
              </a:rPr>
              <a:t>and families should be informed about financial aid early and often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u="sng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EA85FF3E-4265-4C0E-BA5E-7BDAA149A8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Design 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257800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u="sng" dirty="0" smtClean="0"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3000" u="sng" dirty="0" smtClean="0">
                <a:ea typeface="Calibri"/>
                <a:cs typeface="Times New Roman"/>
              </a:rPr>
              <a:t>Provide incentives to students and institutions to increase completion and lower prices.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Incentives should build on the base subsidy provided by need-based aid, and be clearly communicated to students and </a:t>
            </a:r>
            <a:r>
              <a:rPr lang="en-US" dirty="0" smtClean="0"/>
              <a:t>institutions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lvl="1"/>
            <a:r>
              <a:rPr lang="en-US" dirty="0" smtClean="0"/>
              <a:t>Any financial aid incentives should </a:t>
            </a:r>
            <a:r>
              <a:rPr lang="en-US" dirty="0"/>
              <a:t>be included in as many aid programs as are practicable, not only on those targeted to low-income students.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EA85FF3E-4265-4C0E-BA5E-7BDAA149A8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9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Design 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57200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3300" u="sng" dirty="0" smtClean="0">
                <a:ea typeface="Calibri"/>
                <a:cs typeface="Times New Roman"/>
              </a:rPr>
              <a:t>Align federal, state, and institutional policies and programs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States </a:t>
            </a:r>
            <a:r>
              <a:rPr lang="en-US" dirty="0"/>
              <a:t>and institutions should be encouraged to offer low tuition options for students so that price increases don’t dwarf available aid.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Federal </a:t>
            </a:r>
            <a:r>
              <a:rPr lang="en-US" dirty="0"/>
              <a:t>investments should supplement, not supplant state and institutional investment.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States </a:t>
            </a:r>
            <a:r>
              <a:rPr lang="en-US" dirty="0"/>
              <a:t>and institutions should be held accountable </a:t>
            </a:r>
            <a:r>
              <a:rPr lang="en-US" dirty="0" smtClean="0"/>
              <a:t>for </a:t>
            </a:r>
            <a:r>
              <a:rPr lang="en-US" dirty="0"/>
              <a:t>completion.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EA85FF3E-4265-4C0E-BA5E-7BDAA149A8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dirty="0" smtClean="0"/>
              <a:t>Initial Areas of Exploration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u="sng" dirty="0" smtClean="0"/>
              <a:t>Affordability</a:t>
            </a:r>
            <a:r>
              <a:rPr lang="en-US" dirty="0" smtClean="0"/>
              <a:t>: What does it mean? How is it defined? Is it too complex to try to define? If so, how do we know if policy is successful?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u="sng" dirty="0" smtClean="0"/>
              <a:t>State Policy</a:t>
            </a:r>
            <a:r>
              <a:rPr lang="en-US" dirty="0" smtClean="0"/>
              <a:t>: </a:t>
            </a:r>
            <a:r>
              <a:rPr lang="en-US" dirty="0"/>
              <a:t>How can state financial support systems be improved to become more efficient? Would a federal/state partnership for aid be more effective at making college affordable? 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u="sng" dirty="0" smtClean="0"/>
              <a:t>Passive Repayment</a:t>
            </a:r>
            <a:r>
              <a:rPr lang="en-US" dirty="0" smtClean="0"/>
              <a:t>: </a:t>
            </a:r>
            <a:r>
              <a:rPr lang="en-US" dirty="0"/>
              <a:t>What does a fair and effective income-contingent/income-based loan repayment program look like in the United States? </a:t>
            </a:r>
          </a:p>
        </p:txBody>
      </p:sp>
    </p:spTree>
    <p:extLst>
      <p:ext uri="{BB962C8B-B14F-4D97-AF65-F5344CB8AC3E}">
        <p14:creationId xmlns:p14="http://schemas.microsoft.com/office/powerpoint/2010/main" val="39731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z="3600" dirty="0" smtClean="0"/>
              <a:t>Also Interested In: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Information Barriers</a:t>
            </a: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Simplification</a:t>
            </a:r>
          </a:p>
          <a:p>
            <a:pPr marL="0" indent="0"/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Effectiv</a:t>
            </a:r>
            <a:r>
              <a:rPr lang="en-US" dirty="0" smtClean="0"/>
              <a:t>e </a:t>
            </a:r>
            <a:r>
              <a:rPr lang="en-US" dirty="0" smtClean="0"/>
              <a:t>Institutional Aid Practices (Completion Management)</a:t>
            </a:r>
          </a:p>
          <a:p>
            <a:pPr marL="0" indent="0"/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Specific Federal Policy Recommendations</a:t>
            </a:r>
          </a:p>
          <a:p>
            <a:pPr marL="0" indent="0"/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Ideas for pilots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Policymaker Interest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Cost/Quality/Completion</a:t>
            </a:r>
          </a:p>
          <a:p>
            <a:pPr marL="0" indent="0"/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Regulatory Burden</a:t>
            </a:r>
          </a:p>
          <a:p>
            <a:pPr marL="0" indent="0"/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Competency Based Education</a:t>
            </a:r>
            <a:endParaRPr lang="en-US" dirty="0"/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Solving Budget Gaps (hopefully with the </a:t>
            </a:r>
            <a:r>
              <a:rPr lang="en-US" dirty="0"/>
              <a:t>l</a:t>
            </a:r>
            <a:r>
              <a:rPr lang="en-US" dirty="0" smtClean="0"/>
              <a:t>east </a:t>
            </a:r>
            <a:r>
              <a:rPr lang="en-US" dirty="0"/>
              <a:t>h</a:t>
            </a:r>
            <a:r>
              <a:rPr lang="en-US" dirty="0" smtClean="0"/>
              <a:t>arm to students)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Forward: 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Additional Concept Papers</a:t>
            </a: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Reauthorization “Blueprints” </a:t>
            </a: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Hearings on Reauthorization-related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0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Contact Information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Zakiya Smith</a:t>
            </a:r>
          </a:p>
          <a:p>
            <a:r>
              <a:rPr lang="en-US" dirty="0" smtClean="0"/>
              <a:t>Strategy Director</a:t>
            </a:r>
          </a:p>
          <a:p>
            <a:r>
              <a:rPr lang="en-US" dirty="0" smtClean="0"/>
              <a:t>Lumina Foundation</a:t>
            </a:r>
          </a:p>
          <a:p>
            <a:r>
              <a:rPr lang="en-US" dirty="0" smtClean="0">
                <a:hlinkClick r:id="rId2"/>
              </a:rPr>
              <a:t>zsmith@luminafoundation.org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About Lumina Foundation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Weiss"/>
              </a:rPr>
              <a:t>The </a:t>
            </a:r>
            <a:r>
              <a:rPr lang="en-US" dirty="0">
                <a:solidFill>
                  <a:srgbClr val="000000"/>
                </a:solidFill>
                <a:latin typeface="Weiss"/>
              </a:rPr>
              <a:t>nation’s largest private foundation focused exclusively on getting more Americans into and through higher </a:t>
            </a:r>
            <a:r>
              <a:rPr lang="en-US" dirty="0" smtClean="0">
                <a:solidFill>
                  <a:srgbClr val="000000"/>
                </a:solidFill>
                <a:latin typeface="Weiss"/>
              </a:rPr>
              <a:t>education</a:t>
            </a:r>
            <a:r>
              <a:rPr lang="en-US" dirty="0">
                <a:solidFill>
                  <a:srgbClr val="000000"/>
                </a:solidFill>
                <a:latin typeface="Weiss"/>
              </a:rPr>
              <a:t>.</a:t>
            </a:r>
            <a:endParaRPr lang="en-US" dirty="0" smtClean="0">
              <a:solidFill>
                <a:srgbClr val="000000"/>
              </a:solidFill>
              <a:latin typeface="Weiss"/>
            </a:endParaRPr>
          </a:p>
          <a:p>
            <a:pPr marL="0" indent="0"/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Goal: To increase the proportion of Americans with high-quality degrees, certificates, and other credentials to 60% by the year 2025.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6" y="381000"/>
            <a:ext cx="949049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About Lumina Foundation: Strategic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en-US" dirty="0" smtClean="0"/>
              <a:t>Mobilizing to Reach Goal 2025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Building a Social Movement </a:t>
            </a:r>
          </a:p>
          <a:p>
            <a:pPr marL="514350" indent="-514350">
              <a:buAutoNum type="arabicPeriod"/>
            </a:pPr>
            <a:r>
              <a:rPr lang="en-US" dirty="0" smtClean="0"/>
              <a:t>Mobilizing Employers</a:t>
            </a:r>
            <a:r>
              <a:rPr lang="en-US" dirty="0" smtClean="0"/>
              <a:t>, Metro Areas, and Regions </a:t>
            </a:r>
            <a:r>
              <a:rPr lang="en-US" dirty="0" smtClean="0"/>
              <a:t>to Increase Attainment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Mobilizing Higher </a:t>
            </a:r>
            <a:r>
              <a:rPr lang="en-US" dirty="0" smtClean="0"/>
              <a:t>Education to Increase Student Success</a:t>
            </a:r>
          </a:p>
          <a:p>
            <a:pPr marL="514350" indent="-514350">
              <a:buAutoNum type="arabicPeriod"/>
            </a:pPr>
            <a:r>
              <a:rPr lang="en-US" dirty="0" smtClean="0"/>
              <a:t>Advance State </a:t>
            </a:r>
            <a:r>
              <a:rPr lang="en-US" dirty="0" smtClean="0"/>
              <a:t>Policy for Increased Attainment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Advance </a:t>
            </a:r>
            <a:r>
              <a:rPr lang="en-US" dirty="0" smtClean="0"/>
              <a:t>Federal </a:t>
            </a:r>
            <a:r>
              <a:rPr lang="en-US" dirty="0" smtClean="0"/>
              <a:t>Policy for Increased Attainment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Designing </a:t>
            </a:r>
            <a:r>
              <a:rPr lang="en-US" dirty="0" smtClean="0"/>
              <a:t>a 21</a:t>
            </a:r>
            <a:r>
              <a:rPr lang="en-US" baseline="30000" dirty="0" smtClean="0"/>
              <a:t>st</a:t>
            </a:r>
            <a:r>
              <a:rPr lang="en-US" dirty="0" smtClean="0"/>
              <a:t> Century Higher Education System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b="1" i="1" dirty="0" smtClean="0"/>
              <a:t>New </a:t>
            </a:r>
            <a:r>
              <a:rPr lang="en-US" b="1" i="1" dirty="0" smtClean="0"/>
              <a:t>Models of Student Financial Support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New </a:t>
            </a:r>
            <a:r>
              <a:rPr lang="en-US" dirty="0" smtClean="0"/>
              <a:t>Higher Education Business and Finance Models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New Systems of Quality Credentials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600" dirty="0" smtClean="0"/>
              <a:t>Why Develop New Models?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Attainment imperative</a:t>
            </a:r>
          </a:p>
          <a:p>
            <a:pPr marL="0" indent="0"/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Challenges with efficacy of current </a:t>
            </a:r>
            <a:r>
              <a:rPr lang="en-US" dirty="0" smtClean="0"/>
              <a:t>models even for their original purposes</a:t>
            </a: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Changing nature of the student body</a:t>
            </a:r>
            <a:endParaRPr lang="en-US" dirty="0" smtClean="0"/>
          </a:p>
          <a:p>
            <a:pPr marL="0" indent="0"/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National concern about cost (this time is different)</a:t>
            </a: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Focus on learning</a:t>
            </a:r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457200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Identifying the Problem/Barriers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181600"/>
          </a:xfrm>
        </p:spPr>
        <p:txBody>
          <a:bodyPr>
            <a:norm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en-US" dirty="0"/>
              <a:t>Price </a:t>
            </a:r>
            <a:r>
              <a:rPr lang="en-US" dirty="0" smtClean="0"/>
              <a:t>Increases</a:t>
            </a:r>
          </a:p>
          <a:p>
            <a:pPr marL="571500" lvl="0" indent="-571500">
              <a:buFont typeface="Arial" pitchFamily="34" charset="0"/>
              <a:buChar char="•"/>
            </a:pPr>
            <a:endParaRPr lang="en-US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dirty="0"/>
              <a:t>Uncertainty/Information </a:t>
            </a:r>
            <a:r>
              <a:rPr lang="en-US" dirty="0" smtClean="0"/>
              <a:t>gap</a:t>
            </a:r>
          </a:p>
          <a:p>
            <a:pPr marL="571500" indent="-571500">
              <a:buFont typeface="Arial" pitchFamily="34" charset="0"/>
              <a:buChar char="•"/>
            </a:pPr>
            <a:endParaRPr lang="en-US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dirty="0" smtClean="0"/>
              <a:t>Complexity Causing Confusion</a:t>
            </a:r>
          </a:p>
          <a:p>
            <a:pPr marL="571500" indent="-571500">
              <a:buFont typeface="Arial" pitchFamily="34" charset="0"/>
              <a:buChar char="•"/>
            </a:pPr>
            <a:endParaRPr lang="en-US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dirty="0" smtClean="0"/>
              <a:t>Debt without Degree/Debt Unconnected to Value of Degree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EA85FF3E-4265-4C0E-BA5E-7BDAA149A8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Identifying the Problem/Barriers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724400"/>
          </a:xfrm>
        </p:spPr>
        <p:txBody>
          <a:bodyPr>
            <a:normAutofit/>
          </a:bodyPr>
          <a:lstStyle/>
          <a:p>
            <a:pPr marL="457200" lvl="0" indent="-457200">
              <a:buFont typeface="Arial" charset="0"/>
              <a:buChar char="•"/>
            </a:pPr>
            <a:r>
              <a:rPr lang="en-US" sz="3700" dirty="0" smtClean="0"/>
              <a:t>Not enough flexibility</a:t>
            </a:r>
          </a:p>
          <a:p>
            <a:pPr marL="457200" lvl="0" indent="-457200">
              <a:buFont typeface="Arial" charset="0"/>
              <a:buChar char="•"/>
            </a:pPr>
            <a:endParaRPr lang="en-US" sz="3700" dirty="0" smtClean="0"/>
          </a:p>
          <a:p>
            <a:pPr marL="457200" lvl="0" indent="-457200">
              <a:buFont typeface="Arial" charset="0"/>
              <a:buChar char="•"/>
            </a:pPr>
            <a:r>
              <a:rPr lang="en-US" sz="3700" dirty="0" smtClean="0"/>
              <a:t>Difficulty determining need</a:t>
            </a:r>
          </a:p>
          <a:p>
            <a:pPr marL="457200" lvl="0" indent="-457200">
              <a:buFont typeface="Arial" charset="0"/>
              <a:buChar char="•"/>
            </a:pPr>
            <a:endParaRPr lang="en-US" sz="3700" dirty="0" smtClean="0"/>
          </a:p>
          <a:p>
            <a:pPr marL="457200" lvl="0" indent="-457200">
              <a:buFont typeface="Arial" charset="0"/>
              <a:buChar char="•"/>
            </a:pPr>
            <a:r>
              <a:rPr lang="en-US" sz="3700" dirty="0" smtClean="0"/>
              <a:t>Equity/Fairness generally </a:t>
            </a:r>
            <a:endParaRPr lang="en-US" sz="37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EA85FF3E-4265-4C0E-BA5E-7BDAA149A8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r>
              <a:rPr lang="en-US" sz="3600" dirty="0" smtClean="0"/>
              <a:t>Public Perception/Institutional Leadership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Gallup Survey: “Do you think higher education is affordable for everyone who needs it?”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General Public: 74</a:t>
            </a:r>
            <a:r>
              <a:rPr lang="en-US" dirty="0" smtClean="0"/>
              <a:t>% </a:t>
            </a:r>
            <a:r>
              <a:rPr lang="en-US" dirty="0" smtClean="0"/>
              <a:t>say “no”. 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College presidents: 50</a:t>
            </a:r>
            <a:r>
              <a:rPr lang="en-US" dirty="0" smtClean="0"/>
              <a:t>% </a:t>
            </a:r>
            <a:r>
              <a:rPr lang="en-US" dirty="0" smtClean="0"/>
              <a:t>say “yes”. </a:t>
            </a:r>
            <a:endParaRPr lang="en-US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(And 25</a:t>
            </a:r>
            <a:r>
              <a:rPr lang="en-US" dirty="0" smtClean="0"/>
              <a:t>% </a:t>
            </a:r>
            <a:r>
              <a:rPr lang="en-US" dirty="0" smtClean="0"/>
              <a:t>‘strongly agree’ </a:t>
            </a:r>
            <a:r>
              <a:rPr lang="en-US" dirty="0" smtClean="0"/>
              <a:t>that it IS affordable)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295400"/>
            <a:ext cx="3962400" cy="3276600"/>
          </a:xfrm>
        </p:spPr>
        <p:txBody>
          <a:bodyPr/>
          <a:lstStyle/>
          <a:p>
            <a:pPr algn="ctr"/>
            <a:r>
              <a:rPr lang="en-US" sz="5400" dirty="0" smtClean="0"/>
              <a:t>So What?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055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474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Design Principles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u="sng" dirty="0" smtClean="0">
                <a:ea typeface="Calibri"/>
                <a:cs typeface="Times New Roman"/>
              </a:rPr>
              <a:t>Make </a:t>
            </a:r>
            <a:r>
              <a:rPr lang="en-US" u="sng" dirty="0">
                <a:ea typeface="Calibri"/>
                <a:cs typeface="Times New Roman"/>
              </a:rPr>
              <a:t>college more affordable for low-income </a:t>
            </a:r>
            <a:r>
              <a:rPr lang="en-US" u="sng" dirty="0" smtClean="0">
                <a:ea typeface="Calibri"/>
                <a:cs typeface="Times New Roman"/>
              </a:rPr>
              <a:t>students</a:t>
            </a:r>
          </a:p>
          <a:p>
            <a:pPr marL="514350" lvl="0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u="sng" dirty="0" smtClean="0"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u="sng" dirty="0" smtClean="0">
                <a:ea typeface="Calibri"/>
                <a:cs typeface="Times New Roman"/>
              </a:rPr>
              <a:t>Make the cost of college more predictable and transparent</a:t>
            </a:r>
          </a:p>
          <a:p>
            <a:pPr marL="514350" lvl="0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u="sng" dirty="0" smtClean="0"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u="sng" dirty="0" smtClean="0">
                <a:ea typeface="Calibri"/>
                <a:cs typeface="Times New Roman"/>
              </a:rPr>
              <a:t>Provide incentives to students and institutions to increase completion and lower princes</a:t>
            </a:r>
          </a:p>
          <a:p>
            <a:pPr marL="514350" lvl="0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u="sng" dirty="0" smtClean="0"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u="sng" dirty="0" smtClean="0">
                <a:ea typeface="Calibri"/>
                <a:cs typeface="Times New Roman"/>
              </a:rPr>
              <a:t>Align federal, state, and institutional policies and programs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u="sng" dirty="0" smtClean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i="1" dirty="0" smtClean="0">
                <a:ea typeface="Calibri"/>
                <a:cs typeface="Times New Roman"/>
              </a:rPr>
              <a:t>Generally</a:t>
            </a:r>
            <a:r>
              <a:rPr lang="en-US" i="1" dirty="0">
                <a:ea typeface="Calibri"/>
                <a:cs typeface="Times New Roman"/>
              </a:rPr>
              <a:t>, all changes should be based on evidence about what works; and policy should seek to build evidence in cases where none exists. 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EA85FF3E-4265-4C0E-BA5E-7BDAA149A8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1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4020B708E29A4C988446F3D1D1FAFD" ma:contentTypeVersion="0" ma:contentTypeDescription="Create a new document." ma:contentTypeScope="" ma:versionID="9ecc59668b5d7fcc44d3b8b0e502703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18E42A2-62E2-4FCE-AE02-4116AE80495D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E495C21-F079-4B6E-82E0-244DA1224E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69AB80-CAD0-4F9E-AE5F-9D5C88194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773</Words>
  <Application>Microsoft Office PowerPoint</Application>
  <PresentationFormat>On-screen Show (4:3)</PresentationFormat>
  <Paragraphs>157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PowerPoint Presentation</vt:lpstr>
      <vt:lpstr>About Lumina Foundation</vt:lpstr>
      <vt:lpstr>About Lumina Foundation: Strategic Priorities</vt:lpstr>
      <vt:lpstr>Why Develop New Models?</vt:lpstr>
      <vt:lpstr>Identifying the Problem/Barriers</vt:lpstr>
      <vt:lpstr>Identifying the Problem/Barriers</vt:lpstr>
      <vt:lpstr>Public Perception/Institutional Leadership</vt:lpstr>
      <vt:lpstr>So What?</vt:lpstr>
      <vt:lpstr>Design Principles</vt:lpstr>
      <vt:lpstr>Design Principles</vt:lpstr>
      <vt:lpstr>Design Principles</vt:lpstr>
      <vt:lpstr>Design Principles</vt:lpstr>
      <vt:lpstr>Design Principles</vt:lpstr>
      <vt:lpstr>Initial Areas of Exploration</vt:lpstr>
      <vt:lpstr>Also Interested In:</vt:lpstr>
      <vt:lpstr>Policymaker Interest</vt:lpstr>
      <vt:lpstr>Moving Forward: What To Expect</vt:lpstr>
      <vt:lpstr>Contact Information</vt:lpstr>
    </vt:vector>
  </TitlesOfParts>
  <Company>Brainstorm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Lumina PPT Template</dc:title>
  <dc:creator>Linda Tuttle</dc:creator>
  <cp:lastModifiedBy>Windows User</cp:lastModifiedBy>
  <cp:revision>35</cp:revision>
  <cp:lastPrinted>2011-01-13T19:27:42Z</cp:lastPrinted>
  <dcterms:created xsi:type="dcterms:W3CDTF">2011-01-10T15:33:48Z</dcterms:created>
  <dcterms:modified xsi:type="dcterms:W3CDTF">2013-05-06T03:06:16Z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0x010100C94020B708E29A4C988446F3D1D1FAFD</vt:lpwstr>
  </property>
</Properties>
</file>